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5" r:id="rId3"/>
    <p:sldId id="264" r:id="rId4"/>
    <p:sldId id="257" r:id="rId5"/>
    <p:sldId id="258" r:id="rId6"/>
    <p:sldId id="259" r:id="rId7"/>
    <p:sldId id="260" r:id="rId8"/>
    <p:sldId id="261" r:id="rId9"/>
    <p:sldId id="266" r:id="rId10"/>
    <p:sldId id="262" r:id="rId11"/>
    <p:sldId id="263" r:id="rId1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020"/>
  </p:normalViewPr>
  <p:slideViewPr>
    <p:cSldViewPr snapToGrid="0" snapToObjects="1">
      <p:cViewPr varScale="1">
        <p:scale>
          <a:sx n="119" d="100"/>
          <a:sy n="119" d="100"/>
        </p:scale>
        <p:origin x="1984" y="176"/>
      </p:cViewPr>
      <p:guideLst>
        <p:guide orient="horz" pos="1620"/>
        <p:guide pos="2880"/>
      </p:guideLst>
    </p:cSldViewPr>
  </p:slid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23D4-3D2D-C540-B83F-A1A151C575CB}" type="datetimeFigureOut">
              <a:rPr lang="en-US" smtClean="0"/>
              <a:t>1/4/23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C2BAE8-E3F0-0946-96E1-DB73165E9F51}" type="slidenum">
              <a:rPr lang="en-US" smtClean="0"/>
              <a:t>‹#›</a:t>
            </a:fld>
            <a:endParaRPr lang="en-US"/>
          </a:p>
        </p:txBody>
      </p:sp>
    </p:spTree>
    <p:extLst>
      <p:ext uri="{BB962C8B-B14F-4D97-AF65-F5344CB8AC3E}">
        <p14:creationId xmlns:p14="http://schemas.microsoft.com/office/powerpoint/2010/main" val="878216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C2BAE8-E3F0-0946-96E1-DB73165E9F51}" type="slidenum">
              <a:rPr lang="en-US" smtClean="0"/>
              <a:t>1</a:t>
            </a:fld>
            <a:endParaRPr lang="en-US"/>
          </a:p>
        </p:txBody>
      </p:sp>
    </p:spTree>
    <p:extLst>
      <p:ext uri="{BB962C8B-B14F-4D97-AF65-F5344CB8AC3E}">
        <p14:creationId xmlns:p14="http://schemas.microsoft.com/office/powerpoint/2010/main" val="1453001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C2BAE8-E3F0-0946-96E1-DB73165E9F51}" type="slidenum">
              <a:rPr lang="en-US" smtClean="0"/>
              <a:t>8</a:t>
            </a:fld>
            <a:endParaRPr lang="en-US"/>
          </a:p>
        </p:txBody>
      </p:sp>
    </p:spTree>
    <p:extLst>
      <p:ext uri="{BB962C8B-B14F-4D97-AF65-F5344CB8AC3E}">
        <p14:creationId xmlns:p14="http://schemas.microsoft.com/office/powerpoint/2010/main" val="1543351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C2BAE8-E3F0-0946-96E1-DB73165E9F51}" type="slidenum">
              <a:rPr lang="en-US" smtClean="0"/>
              <a:t>11</a:t>
            </a:fld>
            <a:endParaRPr lang="en-US"/>
          </a:p>
        </p:txBody>
      </p:sp>
    </p:spTree>
    <p:extLst>
      <p:ext uri="{BB962C8B-B14F-4D97-AF65-F5344CB8AC3E}">
        <p14:creationId xmlns:p14="http://schemas.microsoft.com/office/powerpoint/2010/main" val="3098733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3517929-4004-2A4B-A9B9-6C42BFAE4953}" type="datetimeFigureOut">
              <a:rPr lang="en-US" smtClean="0"/>
              <a:t>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531625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17929-4004-2A4B-A9B9-6C42BFAE4953}" type="datetimeFigureOut">
              <a:rPr lang="en-US" smtClean="0"/>
              <a:t>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1960070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17929-4004-2A4B-A9B9-6C42BFAE4953}" type="datetimeFigureOut">
              <a:rPr lang="en-US" smtClean="0"/>
              <a:t>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509140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17929-4004-2A4B-A9B9-6C42BFAE4953}" type="datetimeFigureOut">
              <a:rPr lang="en-US" smtClean="0"/>
              <a:t>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11612705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517929-4004-2A4B-A9B9-6C42BFAE4953}" type="datetimeFigureOut">
              <a:rPr lang="en-US" smtClean="0"/>
              <a:t>1/4/23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919993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517929-4004-2A4B-A9B9-6C42BFAE4953}" type="datetimeFigureOut">
              <a:rPr lang="en-US" smtClean="0"/>
              <a:t>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3313507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3517929-4004-2A4B-A9B9-6C42BFAE4953}" type="datetimeFigureOut">
              <a:rPr lang="en-US" smtClean="0"/>
              <a:t>1/4/23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519989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3517929-4004-2A4B-A9B9-6C42BFAE4953}" type="datetimeFigureOut">
              <a:rPr lang="en-US" smtClean="0"/>
              <a:t>1/4/23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3260371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517929-4004-2A4B-A9B9-6C42BFAE4953}" type="datetimeFigureOut">
              <a:rPr lang="en-US" smtClean="0"/>
              <a:t>1/4/23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705713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73517929-4004-2A4B-A9B9-6C42BFAE4953}" type="datetimeFigureOut">
              <a:rPr lang="en-US" smtClean="0"/>
              <a:t>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962095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73517929-4004-2A4B-A9B9-6C42BFAE4953}" type="datetimeFigureOut">
              <a:rPr lang="en-US" smtClean="0"/>
              <a:t>1/4/23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536313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73517929-4004-2A4B-A9B9-6C42BFAE4953}" type="datetimeFigureOut">
              <a:rPr lang="en-US" smtClean="0"/>
              <a:t>1/4/23</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B7532D16-D16B-3A49-9D05-DC31142214ED}" type="slidenum">
              <a:rPr lang="en-US" smtClean="0"/>
              <a:t>‹#›</a:t>
            </a:fld>
            <a:endParaRPr lang="en-US"/>
          </a:p>
        </p:txBody>
      </p:sp>
    </p:spTree>
    <p:extLst>
      <p:ext uri="{BB962C8B-B14F-4D97-AF65-F5344CB8AC3E}">
        <p14:creationId xmlns:p14="http://schemas.microsoft.com/office/powerpoint/2010/main" val="526933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bitag.org/" TargetMode="Externa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3200" dirty="0"/>
              <a:t>Overview</a:t>
            </a:r>
          </a:p>
        </p:txBody>
      </p:sp>
      <p:sp>
        <p:nvSpPr>
          <p:cNvPr id="3" name="Subtitle 2"/>
          <p:cNvSpPr>
            <a:spLocks noGrp="1"/>
          </p:cNvSpPr>
          <p:nvPr>
            <p:ph type="subTitle" idx="1"/>
          </p:nvPr>
        </p:nvSpPr>
        <p:spPr>
          <a:xfrm>
            <a:off x="2171700" y="2914650"/>
            <a:ext cx="4800600" cy="1227980"/>
          </a:xfrm>
        </p:spPr>
        <p:txBody>
          <a:bodyPr>
            <a:normAutofit fontScale="85000" lnSpcReduction="10000"/>
          </a:bodyPr>
          <a:lstStyle/>
          <a:p>
            <a:r>
              <a:rPr lang="en-US" dirty="0"/>
              <a:t>Security, Privacy, and Consumer Protection</a:t>
            </a:r>
            <a:br>
              <a:rPr lang="en-US" dirty="0"/>
            </a:br>
            <a:br>
              <a:rPr lang="en-US" dirty="0"/>
            </a:br>
            <a:r>
              <a:rPr lang="en-US" dirty="0"/>
              <a:t>Nick Feamster</a:t>
            </a:r>
            <a:br>
              <a:rPr lang="en-US" dirty="0"/>
            </a:br>
            <a:r>
              <a:rPr lang="en-US" dirty="0"/>
              <a:t>University of Chicago</a:t>
            </a:r>
          </a:p>
        </p:txBody>
      </p:sp>
    </p:spTree>
    <p:extLst>
      <p:ext uri="{BB962C8B-B14F-4D97-AF65-F5344CB8AC3E}">
        <p14:creationId xmlns:p14="http://schemas.microsoft.com/office/powerpoint/2010/main" val="2096729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5C762-8E66-9144-8BE1-10C0C799937A}"/>
              </a:ext>
            </a:extLst>
          </p:cNvPr>
          <p:cNvSpPr>
            <a:spLocks noGrp="1"/>
          </p:cNvSpPr>
          <p:nvPr>
            <p:ph type="title"/>
          </p:nvPr>
        </p:nvSpPr>
        <p:spPr/>
        <p:txBody>
          <a:bodyPr/>
          <a:lstStyle/>
          <a:p>
            <a:r>
              <a:rPr lang="en-US" dirty="0"/>
              <a:t>Readings</a:t>
            </a:r>
          </a:p>
        </p:txBody>
      </p:sp>
      <p:sp>
        <p:nvSpPr>
          <p:cNvPr id="3" name="Content Placeholder 2">
            <a:extLst>
              <a:ext uri="{FF2B5EF4-FFF2-40B4-BE49-F238E27FC236}">
                <a16:creationId xmlns:a16="http://schemas.microsoft.com/office/drawing/2014/main" id="{B96A8B63-1AFB-4D47-B622-A82EF5206054}"/>
              </a:ext>
            </a:extLst>
          </p:cNvPr>
          <p:cNvSpPr>
            <a:spLocks noGrp="1"/>
          </p:cNvSpPr>
          <p:nvPr>
            <p:ph idx="1"/>
          </p:nvPr>
        </p:nvSpPr>
        <p:spPr/>
        <p:txBody>
          <a:bodyPr/>
          <a:lstStyle/>
          <a:p>
            <a:r>
              <a:rPr lang="en-US" dirty="0"/>
              <a:t>Everything will be posted to </a:t>
            </a:r>
            <a:r>
              <a:rPr lang="en-US" dirty="0" err="1"/>
              <a:t>Github</a:t>
            </a:r>
            <a:r>
              <a:rPr lang="en-US" dirty="0"/>
              <a:t> the week before the following week (ideally, Friday).</a:t>
            </a:r>
          </a:p>
          <a:p>
            <a:endParaRPr lang="en-US" dirty="0"/>
          </a:p>
          <a:p>
            <a:r>
              <a:rPr lang="en-US" dirty="0"/>
              <a:t>If it is </a:t>
            </a:r>
            <a:r>
              <a:rPr lang="en-US"/>
              <a:t>not posted, you </a:t>
            </a:r>
            <a:r>
              <a:rPr lang="en-US" dirty="0"/>
              <a:t>are not responsible for it (e.g., you don’t have to read entire [text]books)</a:t>
            </a:r>
          </a:p>
          <a:p>
            <a:endParaRPr lang="en-US" dirty="0"/>
          </a:p>
          <a:p>
            <a:r>
              <a:rPr lang="en-US" dirty="0"/>
              <a:t>Come to class having read (potentially some short pop quizzes for accountability!)</a:t>
            </a:r>
          </a:p>
        </p:txBody>
      </p:sp>
    </p:spTree>
    <p:extLst>
      <p:ext uri="{BB962C8B-B14F-4D97-AF65-F5344CB8AC3E}">
        <p14:creationId xmlns:p14="http://schemas.microsoft.com/office/powerpoint/2010/main" val="1908847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038B6-C33D-2F4E-84F9-ED43EFDA99FC}"/>
              </a:ext>
            </a:extLst>
          </p:cNvPr>
          <p:cNvSpPr>
            <a:spLocks noGrp="1"/>
          </p:cNvSpPr>
          <p:nvPr>
            <p:ph type="title"/>
          </p:nvPr>
        </p:nvSpPr>
        <p:spPr/>
        <p:txBody>
          <a:bodyPr/>
          <a:lstStyle/>
          <a:p>
            <a:r>
              <a:rPr lang="en-US" dirty="0"/>
              <a:t>(Rough) General Lecture Organization</a:t>
            </a:r>
          </a:p>
        </p:txBody>
      </p:sp>
      <p:sp>
        <p:nvSpPr>
          <p:cNvPr id="3" name="Content Placeholder 2">
            <a:extLst>
              <a:ext uri="{FF2B5EF4-FFF2-40B4-BE49-F238E27FC236}">
                <a16:creationId xmlns:a16="http://schemas.microsoft.com/office/drawing/2014/main" id="{5886EC68-3744-0C4A-8FBE-DD9A3463DA36}"/>
              </a:ext>
            </a:extLst>
          </p:cNvPr>
          <p:cNvSpPr>
            <a:spLocks noGrp="1"/>
          </p:cNvSpPr>
          <p:nvPr>
            <p:ph idx="1"/>
          </p:nvPr>
        </p:nvSpPr>
        <p:spPr/>
        <p:txBody>
          <a:bodyPr/>
          <a:lstStyle/>
          <a:p>
            <a:r>
              <a:rPr lang="en-US" dirty="0"/>
              <a:t>50 minutes: 3:30 – 4:20 p.m.</a:t>
            </a:r>
          </a:p>
          <a:p>
            <a:endParaRPr lang="en-US" dirty="0"/>
          </a:p>
          <a:p>
            <a:r>
              <a:rPr lang="en-US" dirty="0"/>
              <a:t>5-10 minutes: Vignette related to reading</a:t>
            </a:r>
          </a:p>
          <a:p>
            <a:r>
              <a:rPr lang="en-US" dirty="0"/>
              <a:t>20 minutes: Key idea for the day</a:t>
            </a:r>
          </a:p>
          <a:p>
            <a:r>
              <a:rPr lang="en-US" dirty="0"/>
              <a:t>5 minutes: Thought question and breakout</a:t>
            </a:r>
          </a:p>
          <a:p>
            <a:r>
              <a:rPr lang="en-US" dirty="0"/>
              <a:t>10 minutes: Discussion</a:t>
            </a:r>
          </a:p>
          <a:p>
            <a:endParaRPr lang="en-US" dirty="0"/>
          </a:p>
        </p:txBody>
      </p:sp>
    </p:spTree>
    <p:extLst>
      <p:ext uri="{BB962C8B-B14F-4D97-AF65-F5344CB8AC3E}">
        <p14:creationId xmlns:p14="http://schemas.microsoft.com/office/powerpoint/2010/main" val="2078092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2B7A99-02CA-5745-83A3-0F0108BE827F}"/>
              </a:ext>
            </a:extLst>
          </p:cNvPr>
          <p:cNvPicPr>
            <a:picLocks noChangeAspect="1"/>
          </p:cNvPicPr>
          <p:nvPr/>
        </p:nvPicPr>
        <p:blipFill>
          <a:blip r:embed="rId2"/>
          <a:stretch>
            <a:fillRect/>
          </a:stretch>
        </p:blipFill>
        <p:spPr>
          <a:xfrm>
            <a:off x="97775" y="0"/>
            <a:ext cx="4474225" cy="5143500"/>
          </a:xfrm>
          <a:prstGeom prst="rect">
            <a:avLst/>
          </a:prstGeom>
        </p:spPr>
      </p:pic>
      <p:pic>
        <p:nvPicPr>
          <p:cNvPr id="5" name="Picture 4">
            <a:extLst>
              <a:ext uri="{FF2B5EF4-FFF2-40B4-BE49-F238E27FC236}">
                <a16:creationId xmlns:a16="http://schemas.microsoft.com/office/drawing/2014/main" id="{1DDD4BCD-9FC6-6244-B407-D2EBC83200F5}"/>
              </a:ext>
            </a:extLst>
          </p:cNvPr>
          <p:cNvPicPr>
            <a:picLocks noChangeAspect="1"/>
          </p:cNvPicPr>
          <p:nvPr/>
        </p:nvPicPr>
        <p:blipFill>
          <a:blip r:embed="rId3"/>
          <a:stretch>
            <a:fillRect/>
          </a:stretch>
        </p:blipFill>
        <p:spPr>
          <a:xfrm>
            <a:off x="4991032" y="0"/>
            <a:ext cx="4239546" cy="5143500"/>
          </a:xfrm>
          <a:prstGeom prst="rect">
            <a:avLst/>
          </a:prstGeom>
        </p:spPr>
      </p:pic>
    </p:spTree>
    <p:extLst>
      <p:ext uri="{BB962C8B-B14F-4D97-AF65-F5344CB8AC3E}">
        <p14:creationId xmlns:p14="http://schemas.microsoft.com/office/powerpoint/2010/main" val="1370718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F488D-E242-7C45-9453-2D5BDEBCA1FC}"/>
              </a:ext>
            </a:extLst>
          </p:cNvPr>
          <p:cNvSpPr>
            <a:spLocks noGrp="1"/>
          </p:cNvSpPr>
          <p:nvPr>
            <p:ph type="title"/>
          </p:nvPr>
        </p:nvSpPr>
        <p:spPr>
          <a:xfrm>
            <a:off x="457200" y="1714500"/>
            <a:ext cx="8229600" cy="857250"/>
          </a:xfrm>
        </p:spPr>
        <p:txBody>
          <a:bodyPr>
            <a:normAutofit fontScale="90000"/>
          </a:bodyPr>
          <a:lstStyle/>
          <a:p>
            <a:r>
              <a:rPr lang="en-US" b="1" dirty="0">
                <a:solidFill>
                  <a:srgbClr val="C00000"/>
                </a:solidFill>
              </a:rPr>
              <a:t>There is a dearth of technologists in public policy arenas.  Let’s change that!</a:t>
            </a:r>
          </a:p>
        </p:txBody>
      </p:sp>
    </p:spTree>
    <p:extLst>
      <p:ext uri="{BB962C8B-B14F-4D97-AF65-F5344CB8AC3E}">
        <p14:creationId xmlns:p14="http://schemas.microsoft.com/office/powerpoint/2010/main" val="777788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C5D7A-9478-A34E-8F38-E026B90D244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2322D1EF-632D-A64A-A759-46C38EDE0AA9}"/>
              </a:ext>
            </a:extLst>
          </p:cNvPr>
          <p:cNvSpPr>
            <a:spLocks noGrp="1"/>
          </p:cNvSpPr>
          <p:nvPr>
            <p:ph idx="1"/>
          </p:nvPr>
        </p:nvSpPr>
        <p:spPr/>
        <p:txBody>
          <a:bodyPr/>
          <a:lstStyle/>
          <a:p>
            <a:r>
              <a:rPr lang="en-US" dirty="0"/>
              <a:t>Who am I?</a:t>
            </a:r>
          </a:p>
          <a:p>
            <a:r>
              <a:rPr lang="en-US" dirty="0"/>
              <a:t>Learning objectives</a:t>
            </a:r>
          </a:p>
          <a:p>
            <a:r>
              <a:rPr lang="en-US" dirty="0"/>
              <a:t>Course syllabus and components</a:t>
            </a:r>
          </a:p>
          <a:p>
            <a:pPr lvl="1"/>
            <a:r>
              <a:rPr lang="en-US" dirty="0"/>
              <a:t>Readings (+ possible quizzes)</a:t>
            </a:r>
          </a:p>
          <a:p>
            <a:pPr lvl="1"/>
            <a:r>
              <a:rPr lang="en-US" dirty="0"/>
              <a:t>Lectures </a:t>
            </a:r>
          </a:p>
          <a:p>
            <a:pPr lvl="1"/>
            <a:r>
              <a:rPr lang="en-US" dirty="0"/>
              <a:t>Midterm/Final (on Fridays, in class; </a:t>
            </a:r>
            <a:r>
              <a:rPr lang="en-US" b="1" dirty="0"/>
              <a:t>and/or</a:t>
            </a:r>
            <a:r>
              <a:rPr lang="en-US" dirty="0"/>
              <a:t> take-home, TBD) </a:t>
            </a:r>
          </a:p>
          <a:p>
            <a:pPr lvl="1"/>
            <a:r>
              <a:rPr lang="en-US" dirty="0"/>
              <a:t>Lab/Problem sets</a:t>
            </a:r>
          </a:p>
          <a:p>
            <a:pPr lvl="1"/>
            <a:r>
              <a:rPr lang="en-US" dirty="0"/>
              <a:t>Debates (~ 4 people / debate, four this term)</a:t>
            </a:r>
          </a:p>
          <a:p>
            <a:pPr lvl="1"/>
            <a:endParaRPr lang="en-US" dirty="0"/>
          </a:p>
        </p:txBody>
      </p:sp>
    </p:spTree>
    <p:extLst>
      <p:ext uri="{BB962C8B-B14F-4D97-AF65-F5344CB8AC3E}">
        <p14:creationId xmlns:p14="http://schemas.microsoft.com/office/powerpoint/2010/main" val="246363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D7FD4-3AE8-4547-8D9C-FDBA0E1F18E5}"/>
              </a:ext>
            </a:extLst>
          </p:cNvPr>
          <p:cNvSpPr>
            <a:spLocks noGrp="1"/>
          </p:cNvSpPr>
          <p:nvPr>
            <p:ph type="title"/>
          </p:nvPr>
        </p:nvSpPr>
        <p:spPr>
          <a:xfrm>
            <a:off x="3765861" y="76452"/>
            <a:ext cx="4939868" cy="710005"/>
          </a:xfrm>
        </p:spPr>
        <p:txBody>
          <a:bodyPr anchor="b">
            <a:normAutofit/>
          </a:bodyPr>
          <a:lstStyle/>
          <a:p>
            <a:r>
              <a:rPr lang="en-US" dirty="0"/>
              <a:t>Who Am I?</a:t>
            </a:r>
          </a:p>
        </p:txBody>
      </p:sp>
      <p:sp>
        <p:nvSpPr>
          <p:cNvPr id="3" name="Content Placeholder 2">
            <a:extLst>
              <a:ext uri="{FF2B5EF4-FFF2-40B4-BE49-F238E27FC236}">
                <a16:creationId xmlns:a16="http://schemas.microsoft.com/office/drawing/2014/main" id="{B9A64589-6255-984D-AB50-D4777C3762E9}"/>
              </a:ext>
            </a:extLst>
          </p:cNvPr>
          <p:cNvSpPr>
            <a:spLocks noGrp="1"/>
          </p:cNvSpPr>
          <p:nvPr>
            <p:ph idx="1"/>
          </p:nvPr>
        </p:nvSpPr>
        <p:spPr>
          <a:xfrm>
            <a:off x="3029044" y="786457"/>
            <a:ext cx="5738438" cy="3827626"/>
          </a:xfrm>
        </p:spPr>
        <p:txBody>
          <a:bodyPr>
            <a:noAutofit/>
          </a:bodyPr>
          <a:lstStyle/>
          <a:p>
            <a:r>
              <a:rPr lang="en-US" sz="1400" b="1" dirty="0"/>
              <a:t>Professor Nick Feamster</a:t>
            </a:r>
            <a:br>
              <a:rPr lang="en-US" sz="1400" b="1" dirty="0"/>
            </a:br>
            <a:endParaRPr lang="en-US" sz="1400" b="1" dirty="0"/>
          </a:p>
          <a:p>
            <a:r>
              <a:rPr lang="en-US" sz="1400" dirty="0"/>
              <a:t>My Research Area: Computer Networking and Security</a:t>
            </a:r>
          </a:p>
          <a:p>
            <a:pPr lvl="1"/>
            <a:r>
              <a:rPr lang="en-US" sz="1400" b="1" dirty="0">
                <a:solidFill>
                  <a:srgbClr val="FF0000"/>
                </a:solidFill>
              </a:rPr>
              <a:t>Applications of Machine Learning</a:t>
            </a:r>
            <a:r>
              <a:rPr lang="en-US" sz="1400" dirty="0"/>
              <a:t> (anomaly detection, classification)</a:t>
            </a:r>
          </a:p>
          <a:p>
            <a:pPr lvl="1"/>
            <a:r>
              <a:rPr lang="en-US" sz="1400" b="1" dirty="0">
                <a:solidFill>
                  <a:srgbClr val="FF0000"/>
                </a:solidFill>
              </a:rPr>
              <a:t>Applications to Public Policy </a:t>
            </a:r>
            <a:r>
              <a:rPr lang="en-US" sz="1400" dirty="0"/>
              <a:t>(broadband deployment, digital divide, …)</a:t>
            </a:r>
          </a:p>
          <a:p>
            <a:pPr lvl="1"/>
            <a:endParaRPr lang="en-US" sz="1400" dirty="0"/>
          </a:p>
          <a:p>
            <a:r>
              <a:rPr lang="en-US" sz="1400" dirty="0"/>
              <a:t>Past policy engagement</a:t>
            </a:r>
          </a:p>
          <a:p>
            <a:pPr lvl="1"/>
            <a:r>
              <a:rPr lang="en-US" sz="1400" dirty="0"/>
              <a:t>Broadband Internet Tech Advisory Group (</a:t>
            </a:r>
            <a:r>
              <a:rPr lang="en-US" sz="1400" dirty="0">
                <a:hlinkClick r:id="rId2"/>
              </a:rPr>
              <a:t>https://bitag.org/</a:t>
            </a:r>
            <a:r>
              <a:rPr lang="en-US" sz="1400" dirty="0"/>
              <a:t>)</a:t>
            </a:r>
          </a:p>
          <a:p>
            <a:pPr lvl="1"/>
            <a:r>
              <a:rPr lang="en-US" sz="1400" dirty="0"/>
              <a:t>Testimony at Federal Trade Commission, NJ State Legislature </a:t>
            </a:r>
            <a:br>
              <a:rPr lang="en-US" sz="1400" dirty="0"/>
            </a:br>
            <a:r>
              <a:rPr lang="en-US" sz="1400" dirty="0"/>
              <a:t>(net neutrality)</a:t>
            </a:r>
          </a:p>
          <a:p>
            <a:pPr lvl="1"/>
            <a:r>
              <a:rPr lang="en-US" sz="1400" dirty="0"/>
              <a:t>Presentations to FTC CTO</a:t>
            </a:r>
          </a:p>
          <a:p>
            <a:pPr lvl="1"/>
            <a:r>
              <a:rPr lang="en-US" sz="1400" dirty="0"/>
              <a:t>Comments to FCC, USPTO, …</a:t>
            </a:r>
          </a:p>
          <a:p>
            <a:pPr lvl="1"/>
            <a:endParaRPr lang="en-US" sz="1400" dirty="0"/>
          </a:p>
          <a:p>
            <a:r>
              <a:rPr lang="en-US" sz="1400" dirty="0"/>
              <a:t>Less past engagement at state, municipal levels, less data-driven policy work, which is part of why I wanted to come to University of Chicago!</a:t>
            </a:r>
          </a:p>
        </p:txBody>
      </p:sp>
      <p:pic>
        <p:nvPicPr>
          <p:cNvPr id="4" name="Picture 3">
            <a:extLst>
              <a:ext uri="{FF2B5EF4-FFF2-40B4-BE49-F238E27FC236}">
                <a16:creationId xmlns:a16="http://schemas.microsoft.com/office/drawing/2014/main" id="{B938AEA9-F1F8-6E49-A2F8-4DB690CA6908}"/>
              </a:ext>
            </a:extLst>
          </p:cNvPr>
          <p:cNvPicPr>
            <a:picLocks noChangeAspect="1"/>
          </p:cNvPicPr>
          <p:nvPr/>
        </p:nvPicPr>
        <p:blipFill rotWithShape="1">
          <a:blip r:embed="rId3"/>
          <a:srcRect r="1" b="3468"/>
          <a:stretch/>
        </p:blipFill>
        <p:spPr>
          <a:xfrm>
            <a:off x="21429" y="343304"/>
            <a:ext cx="2886778" cy="4270779"/>
          </a:xfrm>
          <a:prstGeom prst="rect">
            <a:avLst/>
          </a:prstGeom>
          <a:effectLst/>
        </p:spPr>
      </p:pic>
      <p:pic>
        <p:nvPicPr>
          <p:cNvPr id="5" name="Picture 4">
            <a:extLst>
              <a:ext uri="{FF2B5EF4-FFF2-40B4-BE49-F238E27FC236}">
                <a16:creationId xmlns:a16="http://schemas.microsoft.com/office/drawing/2014/main" id="{2AA27640-230B-7D4E-BF58-E7C300940180}"/>
              </a:ext>
            </a:extLst>
          </p:cNvPr>
          <p:cNvPicPr>
            <a:picLocks noChangeAspect="1"/>
          </p:cNvPicPr>
          <p:nvPr/>
        </p:nvPicPr>
        <p:blipFill>
          <a:blip r:embed="rId4"/>
          <a:stretch>
            <a:fillRect/>
          </a:stretch>
        </p:blipFill>
        <p:spPr>
          <a:xfrm>
            <a:off x="21429" y="343304"/>
            <a:ext cx="2989969" cy="4270779"/>
          </a:xfrm>
          <a:prstGeom prst="rect">
            <a:avLst/>
          </a:prstGeom>
        </p:spPr>
      </p:pic>
    </p:spTree>
    <p:extLst>
      <p:ext uri="{BB962C8B-B14F-4D97-AF65-F5344CB8AC3E}">
        <p14:creationId xmlns:p14="http://schemas.microsoft.com/office/powerpoint/2010/main" val="611525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FE09-B502-B347-9719-B42D1BC6142D}"/>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2923111C-1441-C14F-A2F2-2FDD3FC71205}"/>
              </a:ext>
            </a:extLst>
          </p:cNvPr>
          <p:cNvSpPr>
            <a:spLocks noGrp="1"/>
          </p:cNvSpPr>
          <p:nvPr>
            <p:ph idx="1"/>
          </p:nvPr>
        </p:nvSpPr>
        <p:spPr/>
        <p:txBody>
          <a:bodyPr>
            <a:normAutofit fontScale="85000" lnSpcReduction="10000"/>
          </a:bodyPr>
          <a:lstStyle/>
          <a:p>
            <a:pPr marL="0" indent="0">
              <a:buNone/>
            </a:pPr>
            <a:r>
              <a:rPr lang="en-US" dirty="0"/>
              <a:t>This course will cover the principles and practice of security, privacy, and consumer protection. Topics include: basic cryptography; physical, network, endpoint, and data security; privacy (including user surveillance and tracking); attacks and defenses; and relevant concepts in usable security. The course will place fundamental security and privacy concepts in the context of past and ongoing legal, regulatory, and policy developments, including: consumer privacy, censorship, platform content moderation, data breaches, net neutrality, government surveillance, election security, vulnerability discovery and disclosure, and the fairness and accountability of automated decision making, including machine learning systems. </a:t>
            </a:r>
            <a:r>
              <a:rPr lang="en-US" b="1" dirty="0">
                <a:solidFill>
                  <a:srgbClr val="C00000"/>
                </a:solidFill>
              </a:rPr>
              <a:t>Students will learn both technical fundamentals and how to apply these concepts to public policy outputs and recommendations.</a:t>
            </a:r>
          </a:p>
        </p:txBody>
      </p:sp>
    </p:spTree>
    <p:extLst>
      <p:ext uri="{BB962C8B-B14F-4D97-AF65-F5344CB8AC3E}">
        <p14:creationId xmlns:p14="http://schemas.microsoft.com/office/powerpoint/2010/main" val="2871263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DD920-1394-1144-A973-DB198CB6F4D0}"/>
              </a:ext>
            </a:extLst>
          </p:cNvPr>
          <p:cNvSpPr>
            <a:spLocks noGrp="1"/>
          </p:cNvSpPr>
          <p:nvPr>
            <p:ph type="title"/>
          </p:nvPr>
        </p:nvSpPr>
        <p:spPr/>
        <p:txBody>
          <a:bodyPr/>
          <a:lstStyle/>
          <a:p>
            <a:r>
              <a:rPr lang="en-US" dirty="0"/>
              <a:t>Is this course for you?</a:t>
            </a:r>
          </a:p>
        </p:txBody>
      </p:sp>
      <p:sp>
        <p:nvSpPr>
          <p:cNvPr id="3" name="Content Placeholder 2">
            <a:extLst>
              <a:ext uri="{FF2B5EF4-FFF2-40B4-BE49-F238E27FC236}">
                <a16:creationId xmlns:a16="http://schemas.microsoft.com/office/drawing/2014/main" id="{C5A1F543-C0F1-3A45-90FA-9B187CDDF68F}"/>
              </a:ext>
            </a:extLst>
          </p:cNvPr>
          <p:cNvSpPr>
            <a:spLocks noGrp="1"/>
          </p:cNvSpPr>
          <p:nvPr>
            <p:ph idx="1"/>
          </p:nvPr>
        </p:nvSpPr>
        <p:spPr/>
        <p:txBody>
          <a:bodyPr>
            <a:normAutofit fontScale="92500"/>
          </a:bodyPr>
          <a:lstStyle/>
          <a:p>
            <a:r>
              <a:rPr lang="en-US" dirty="0"/>
              <a:t>You are comfortable programming (or know someone in the class who is).  </a:t>
            </a:r>
            <a:r>
              <a:rPr lang="en-US" b="1" dirty="0"/>
              <a:t>This is not a programming-heavy class, but programming will be useful.  (Hence, pre-requisites/approval.)</a:t>
            </a:r>
          </a:p>
          <a:p>
            <a:endParaRPr lang="en-US" dirty="0"/>
          </a:p>
          <a:p>
            <a:r>
              <a:rPr lang="en-US" dirty="0"/>
              <a:t>You should have an interest in tech policy, and/or developing those skills.</a:t>
            </a:r>
          </a:p>
          <a:p>
            <a:endParaRPr lang="en-US" dirty="0"/>
          </a:p>
          <a:p>
            <a:r>
              <a:rPr lang="en-US" dirty="0"/>
              <a:t>You should have an interest in conveying technical ideas through verbal communication (written, spoken).</a:t>
            </a:r>
          </a:p>
        </p:txBody>
      </p:sp>
    </p:spTree>
    <p:extLst>
      <p:ext uri="{BB962C8B-B14F-4D97-AF65-F5344CB8AC3E}">
        <p14:creationId xmlns:p14="http://schemas.microsoft.com/office/powerpoint/2010/main" val="3762018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0D2D0-3D31-A044-A5D7-29D4ADC7A16E}"/>
              </a:ext>
            </a:extLst>
          </p:cNvPr>
          <p:cNvSpPr>
            <a:spLocks noGrp="1"/>
          </p:cNvSpPr>
          <p:nvPr>
            <p:ph type="title"/>
          </p:nvPr>
        </p:nvSpPr>
        <p:spPr/>
        <p:txBody>
          <a:bodyPr/>
          <a:lstStyle/>
          <a:p>
            <a:r>
              <a:rPr lang="en-US" dirty="0"/>
              <a:t>Possible Career Paths</a:t>
            </a:r>
          </a:p>
        </p:txBody>
      </p:sp>
      <p:pic>
        <p:nvPicPr>
          <p:cNvPr id="4" name="Picture 3">
            <a:extLst>
              <a:ext uri="{FF2B5EF4-FFF2-40B4-BE49-F238E27FC236}">
                <a16:creationId xmlns:a16="http://schemas.microsoft.com/office/drawing/2014/main" id="{E3BE2782-A401-3847-BAF2-929C07108013}"/>
              </a:ext>
            </a:extLst>
          </p:cNvPr>
          <p:cNvPicPr>
            <a:picLocks noChangeAspect="1"/>
          </p:cNvPicPr>
          <p:nvPr/>
        </p:nvPicPr>
        <p:blipFill>
          <a:blip r:embed="rId3"/>
          <a:stretch>
            <a:fillRect/>
          </a:stretch>
        </p:blipFill>
        <p:spPr>
          <a:xfrm>
            <a:off x="158899" y="1475815"/>
            <a:ext cx="1701800" cy="2514600"/>
          </a:xfrm>
          <a:prstGeom prst="rect">
            <a:avLst/>
          </a:prstGeom>
        </p:spPr>
      </p:pic>
      <p:pic>
        <p:nvPicPr>
          <p:cNvPr id="5" name="Picture 4">
            <a:extLst>
              <a:ext uri="{FF2B5EF4-FFF2-40B4-BE49-F238E27FC236}">
                <a16:creationId xmlns:a16="http://schemas.microsoft.com/office/drawing/2014/main" id="{6F69D172-A7DA-364B-9958-5EAC503EC29D}"/>
              </a:ext>
            </a:extLst>
          </p:cNvPr>
          <p:cNvPicPr>
            <a:picLocks noChangeAspect="1"/>
          </p:cNvPicPr>
          <p:nvPr/>
        </p:nvPicPr>
        <p:blipFill>
          <a:blip r:embed="rId4"/>
          <a:stretch>
            <a:fillRect/>
          </a:stretch>
        </p:blipFill>
        <p:spPr>
          <a:xfrm>
            <a:off x="2133002" y="1475815"/>
            <a:ext cx="2145019" cy="2514600"/>
          </a:xfrm>
          <a:prstGeom prst="rect">
            <a:avLst/>
          </a:prstGeom>
        </p:spPr>
      </p:pic>
      <p:pic>
        <p:nvPicPr>
          <p:cNvPr id="6" name="Picture 5">
            <a:extLst>
              <a:ext uri="{FF2B5EF4-FFF2-40B4-BE49-F238E27FC236}">
                <a16:creationId xmlns:a16="http://schemas.microsoft.com/office/drawing/2014/main" id="{1FD43BE5-25E9-F94A-982D-C0FA303AFAA9}"/>
              </a:ext>
            </a:extLst>
          </p:cNvPr>
          <p:cNvPicPr>
            <a:picLocks noChangeAspect="1"/>
          </p:cNvPicPr>
          <p:nvPr/>
        </p:nvPicPr>
        <p:blipFill>
          <a:blip r:embed="rId5"/>
          <a:stretch>
            <a:fillRect/>
          </a:stretch>
        </p:blipFill>
        <p:spPr>
          <a:xfrm>
            <a:off x="4475020" y="1475815"/>
            <a:ext cx="2044700" cy="2514600"/>
          </a:xfrm>
          <a:prstGeom prst="rect">
            <a:avLst/>
          </a:prstGeom>
        </p:spPr>
      </p:pic>
      <p:pic>
        <p:nvPicPr>
          <p:cNvPr id="7" name="Picture 6">
            <a:extLst>
              <a:ext uri="{FF2B5EF4-FFF2-40B4-BE49-F238E27FC236}">
                <a16:creationId xmlns:a16="http://schemas.microsoft.com/office/drawing/2014/main" id="{9EC0C56F-947A-B84E-9584-7555DB45B463}"/>
              </a:ext>
            </a:extLst>
          </p:cNvPr>
          <p:cNvPicPr>
            <a:picLocks noChangeAspect="1"/>
          </p:cNvPicPr>
          <p:nvPr/>
        </p:nvPicPr>
        <p:blipFill>
          <a:blip r:embed="rId6"/>
          <a:stretch>
            <a:fillRect/>
          </a:stretch>
        </p:blipFill>
        <p:spPr>
          <a:xfrm>
            <a:off x="6810487" y="1475815"/>
            <a:ext cx="1676400" cy="2476500"/>
          </a:xfrm>
          <a:prstGeom prst="rect">
            <a:avLst/>
          </a:prstGeom>
        </p:spPr>
      </p:pic>
      <p:sp>
        <p:nvSpPr>
          <p:cNvPr id="8" name="TextBox 7">
            <a:extLst>
              <a:ext uri="{FF2B5EF4-FFF2-40B4-BE49-F238E27FC236}">
                <a16:creationId xmlns:a16="http://schemas.microsoft.com/office/drawing/2014/main" id="{5CFB9821-C23F-024A-BC38-CDB2F0BE4D50}"/>
              </a:ext>
            </a:extLst>
          </p:cNvPr>
          <p:cNvSpPr txBox="1"/>
          <p:nvPr/>
        </p:nvSpPr>
        <p:spPr>
          <a:xfrm>
            <a:off x="322729" y="4249271"/>
            <a:ext cx="1355464" cy="523220"/>
          </a:xfrm>
          <a:prstGeom prst="rect">
            <a:avLst/>
          </a:prstGeom>
          <a:noFill/>
        </p:spPr>
        <p:txBody>
          <a:bodyPr wrap="square" rtlCol="0">
            <a:spAutoFit/>
          </a:bodyPr>
          <a:lstStyle/>
          <a:p>
            <a:r>
              <a:rPr lang="en-US" sz="1400" dirty="0"/>
              <a:t>FCC Commissioner</a:t>
            </a:r>
          </a:p>
        </p:txBody>
      </p:sp>
      <p:sp>
        <p:nvSpPr>
          <p:cNvPr id="9" name="TextBox 8">
            <a:extLst>
              <a:ext uri="{FF2B5EF4-FFF2-40B4-BE49-F238E27FC236}">
                <a16:creationId xmlns:a16="http://schemas.microsoft.com/office/drawing/2014/main" id="{7DFF18B0-105A-E244-865E-F95D304E7793}"/>
              </a:ext>
            </a:extLst>
          </p:cNvPr>
          <p:cNvSpPr txBox="1"/>
          <p:nvPr/>
        </p:nvSpPr>
        <p:spPr>
          <a:xfrm>
            <a:off x="2228625" y="4143487"/>
            <a:ext cx="1355464" cy="954107"/>
          </a:xfrm>
          <a:prstGeom prst="rect">
            <a:avLst/>
          </a:prstGeom>
          <a:noFill/>
        </p:spPr>
        <p:txBody>
          <a:bodyPr wrap="square" rtlCol="0">
            <a:spAutoFit/>
          </a:bodyPr>
          <a:lstStyle/>
          <a:p>
            <a:r>
              <a:rPr lang="en-US" sz="1400" dirty="0"/>
              <a:t>FTC CTO, US Deputy CTO (and Princeton Professor)</a:t>
            </a:r>
          </a:p>
        </p:txBody>
      </p:sp>
      <p:sp>
        <p:nvSpPr>
          <p:cNvPr id="10" name="TextBox 9">
            <a:extLst>
              <a:ext uri="{FF2B5EF4-FFF2-40B4-BE49-F238E27FC236}">
                <a16:creationId xmlns:a16="http://schemas.microsoft.com/office/drawing/2014/main" id="{BF6F5D35-722E-AE4C-AA4C-4A359D822080}"/>
              </a:ext>
            </a:extLst>
          </p:cNvPr>
          <p:cNvSpPr txBox="1"/>
          <p:nvPr/>
        </p:nvSpPr>
        <p:spPr>
          <a:xfrm>
            <a:off x="4702884" y="4249271"/>
            <a:ext cx="1355464" cy="523220"/>
          </a:xfrm>
          <a:prstGeom prst="rect">
            <a:avLst/>
          </a:prstGeom>
          <a:noFill/>
        </p:spPr>
        <p:txBody>
          <a:bodyPr wrap="square" rtlCol="0">
            <a:spAutoFit/>
          </a:bodyPr>
          <a:lstStyle/>
          <a:p>
            <a:r>
              <a:rPr lang="en-US" sz="1400" dirty="0"/>
              <a:t>CEO, Civil Society NGO</a:t>
            </a:r>
          </a:p>
        </p:txBody>
      </p:sp>
      <p:sp>
        <p:nvSpPr>
          <p:cNvPr id="11" name="TextBox 10">
            <a:extLst>
              <a:ext uri="{FF2B5EF4-FFF2-40B4-BE49-F238E27FC236}">
                <a16:creationId xmlns:a16="http://schemas.microsoft.com/office/drawing/2014/main" id="{96515FC5-0331-054F-80D7-149F6C31E0E8}"/>
              </a:ext>
            </a:extLst>
          </p:cNvPr>
          <p:cNvSpPr txBox="1"/>
          <p:nvPr/>
        </p:nvSpPr>
        <p:spPr>
          <a:xfrm>
            <a:off x="6915375" y="4249271"/>
            <a:ext cx="1355464" cy="523220"/>
          </a:xfrm>
          <a:prstGeom prst="rect">
            <a:avLst/>
          </a:prstGeom>
          <a:noFill/>
        </p:spPr>
        <p:txBody>
          <a:bodyPr wrap="square" rtlCol="0">
            <a:spAutoFit/>
          </a:bodyPr>
          <a:lstStyle/>
          <a:p>
            <a:r>
              <a:rPr lang="en-US" sz="1400" dirty="0"/>
              <a:t>Data Scientist, City of Chicago</a:t>
            </a:r>
          </a:p>
        </p:txBody>
      </p:sp>
    </p:spTree>
    <p:extLst>
      <p:ext uri="{BB962C8B-B14F-4D97-AF65-F5344CB8AC3E}">
        <p14:creationId xmlns:p14="http://schemas.microsoft.com/office/powerpoint/2010/main" val="1896081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3EFEB9-FE22-5845-9B6D-A01761E0A0ED}"/>
              </a:ext>
            </a:extLst>
          </p:cNvPr>
          <p:cNvPicPr>
            <a:picLocks noChangeAspect="1"/>
          </p:cNvPicPr>
          <p:nvPr/>
        </p:nvPicPr>
        <p:blipFill>
          <a:blip r:embed="rId2"/>
          <a:stretch>
            <a:fillRect/>
          </a:stretch>
        </p:blipFill>
        <p:spPr>
          <a:xfrm>
            <a:off x="4593515" y="1409425"/>
            <a:ext cx="4550485" cy="3734075"/>
          </a:xfrm>
          <a:prstGeom prst="rect">
            <a:avLst/>
          </a:prstGeom>
        </p:spPr>
      </p:pic>
      <p:pic>
        <p:nvPicPr>
          <p:cNvPr id="4" name="Picture 3">
            <a:extLst>
              <a:ext uri="{FF2B5EF4-FFF2-40B4-BE49-F238E27FC236}">
                <a16:creationId xmlns:a16="http://schemas.microsoft.com/office/drawing/2014/main" id="{720ABA23-AD74-734F-AF46-A9C942A17F3A}"/>
              </a:ext>
            </a:extLst>
          </p:cNvPr>
          <p:cNvPicPr>
            <a:picLocks noChangeAspect="1"/>
          </p:cNvPicPr>
          <p:nvPr/>
        </p:nvPicPr>
        <p:blipFill>
          <a:blip r:embed="rId3"/>
          <a:stretch>
            <a:fillRect/>
          </a:stretch>
        </p:blipFill>
        <p:spPr>
          <a:xfrm>
            <a:off x="0" y="0"/>
            <a:ext cx="4686300" cy="2438400"/>
          </a:xfrm>
          <a:prstGeom prst="rect">
            <a:avLst/>
          </a:prstGeom>
        </p:spPr>
      </p:pic>
      <p:pic>
        <p:nvPicPr>
          <p:cNvPr id="5" name="Picture 4">
            <a:extLst>
              <a:ext uri="{FF2B5EF4-FFF2-40B4-BE49-F238E27FC236}">
                <a16:creationId xmlns:a16="http://schemas.microsoft.com/office/drawing/2014/main" id="{D7D3BDBA-A81F-FE47-A53A-016634D97E03}"/>
              </a:ext>
            </a:extLst>
          </p:cNvPr>
          <p:cNvPicPr>
            <a:picLocks noChangeAspect="1"/>
          </p:cNvPicPr>
          <p:nvPr/>
        </p:nvPicPr>
        <p:blipFill>
          <a:blip r:embed="rId4"/>
          <a:stretch>
            <a:fillRect/>
          </a:stretch>
        </p:blipFill>
        <p:spPr>
          <a:xfrm>
            <a:off x="437654" y="2578727"/>
            <a:ext cx="3718208" cy="2424445"/>
          </a:xfrm>
          <a:prstGeom prst="rect">
            <a:avLst/>
          </a:prstGeom>
        </p:spPr>
      </p:pic>
    </p:spTree>
    <p:extLst>
      <p:ext uri="{BB962C8B-B14F-4D97-AF65-F5344CB8AC3E}">
        <p14:creationId xmlns:p14="http://schemas.microsoft.com/office/powerpoint/2010/main" val="40739269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4212</TotalTime>
  <Words>531</Words>
  <Application>Microsoft Macintosh PowerPoint</Application>
  <PresentationFormat>On-screen Show (16:9)</PresentationFormat>
  <Paragraphs>54</Paragraphs>
  <Slides>11</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Overview</vt:lpstr>
      <vt:lpstr>PowerPoint Presentation</vt:lpstr>
      <vt:lpstr>There is a dearth of technologists in public policy arenas.  Let’s change that!</vt:lpstr>
      <vt:lpstr>Agenda</vt:lpstr>
      <vt:lpstr>Who Am I?</vt:lpstr>
      <vt:lpstr>Learning Objectives</vt:lpstr>
      <vt:lpstr>Is this course for you?</vt:lpstr>
      <vt:lpstr>Possible Career Paths</vt:lpstr>
      <vt:lpstr>PowerPoint Presentation</vt:lpstr>
      <vt:lpstr>Readings</vt:lpstr>
      <vt:lpstr>(Rough) General Lecture Organization</vt:lpstr>
    </vt:vector>
  </TitlesOfParts>
  <Company>Georgia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Cryptosystems Fail COS 432: Information Security</dc:title>
  <dc:creator>Nick Feamster</dc:creator>
  <cp:lastModifiedBy>Nick Feamster</cp:lastModifiedBy>
  <cp:revision>47</cp:revision>
  <dcterms:created xsi:type="dcterms:W3CDTF">2016-09-19T12:27:13Z</dcterms:created>
  <dcterms:modified xsi:type="dcterms:W3CDTF">2023-01-04T21:17:07Z</dcterms:modified>
</cp:coreProperties>
</file>

<file path=docProps/thumbnail.jpeg>
</file>